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72" r:id="rId2"/>
    <p:sldId id="373" r:id="rId3"/>
    <p:sldId id="380" r:id="rId4"/>
    <p:sldId id="381" r:id="rId5"/>
    <p:sldId id="382" r:id="rId6"/>
    <p:sldId id="383" r:id="rId7"/>
    <p:sldId id="384" r:id="rId8"/>
    <p:sldId id="379" r:id="rId9"/>
    <p:sldId id="386" r:id="rId10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6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66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Bez stila, bez rešetk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9" autoAdjust="0"/>
    <p:restoredTop sz="92467" autoAdjust="0"/>
  </p:normalViewPr>
  <p:slideViewPr>
    <p:cSldViewPr snapToGrid="0">
      <p:cViewPr varScale="1">
        <p:scale>
          <a:sx n="79" d="100"/>
          <a:sy n="79" d="100"/>
        </p:scale>
        <p:origin x="86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AF9F4-265B-4CC7-BBD6-071DBBD0EEAE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2D367-8DC2-4712-9A6A-9534AAD095F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7650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ad6bdda6-8715-4891-97c7-fc25b9bcab20/" TargetMode="External"/><Relationship Id="rId2" Type="http://schemas.openxmlformats.org/officeDocument/2006/relationships/hyperlink" Target="https://wordwall.net/resource/261680/great-pet-dilemma-discussion-tim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e-sfera.hr/dodatni-digitalni-sadrzaji/d7ad89b6-fe3e-49c5-a63a-d252aa8fe9c3/" TargetMode="Externa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d7ad89b6-fe3e-49c5-a63a-d252aa8fe9c3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0393" y="1381327"/>
            <a:ext cx="7595420" cy="1214820"/>
          </a:xfrm>
        </p:spPr>
        <p:txBody>
          <a:bodyPr>
            <a:normAutofit fontScale="90000"/>
          </a:bodyPr>
          <a:lstStyle/>
          <a:p>
            <a:r>
              <a:rPr lang="hr-HR" sz="6600" b="1">
                <a:solidFill>
                  <a:srgbClr val="FF0000"/>
                </a:solidFill>
              </a:rPr>
              <a:t>UNIT 7: </a:t>
            </a:r>
            <a:br>
              <a:rPr lang="hr-HR" sz="6600" b="1">
                <a:solidFill>
                  <a:srgbClr val="FF0000"/>
                </a:solidFill>
              </a:rPr>
            </a:br>
            <a:r>
              <a:rPr lang="hr-HR" sz="6600" b="1">
                <a:solidFill>
                  <a:srgbClr val="FF0000"/>
                </a:solidFill>
              </a:rPr>
              <a:t>On top of the world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0985" y="3216790"/>
            <a:ext cx="9144000" cy="1655762"/>
          </a:xfrm>
        </p:spPr>
        <p:txBody>
          <a:bodyPr>
            <a:normAutofit fontScale="92500" lnSpcReduction="20000"/>
          </a:bodyPr>
          <a:lstStyle/>
          <a:p>
            <a:r>
              <a:rPr lang="hr-HR" sz="6600"/>
              <a:t>The great pet </a:t>
            </a:r>
          </a:p>
          <a:p>
            <a:r>
              <a:rPr lang="hr-HR" sz="6600"/>
              <a:t>dilemma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435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E9251B71-A0BB-454F-9F3F-54B197CAF5AD}"/>
              </a:ext>
            </a:extLst>
          </p:cNvPr>
          <p:cNvSpPr txBox="1"/>
          <p:nvPr/>
        </p:nvSpPr>
        <p:spPr>
          <a:xfrm>
            <a:off x="768485" y="1686633"/>
            <a:ext cx="967902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/>
              <a:t>Do you think you are a good pet owner?</a:t>
            </a:r>
          </a:p>
          <a:p>
            <a:pPr algn="ctr"/>
            <a:r>
              <a:rPr lang="hr-HR" sz="2400" i="1"/>
              <a:t>Misliš li da si dobar vlasnik kućnih ljubimaca?</a:t>
            </a:r>
          </a:p>
          <a:p>
            <a:pPr algn="ctr"/>
            <a:endParaRPr lang="hr-HR" sz="2400"/>
          </a:p>
          <a:p>
            <a:pPr algn="ctr"/>
            <a:r>
              <a:rPr lang="hr-HR" sz="2400"/>
              <a:t>Why?</a:t>
            </a:r>
          </a:p>
          <a:p>
            <a:pPr algn="ctr"/>
            <a:r>
              <a:rPr lang="hr-HR" sz="2400" i="1"/>
              <a:t>Zašto?</a:t>
            </a:r>
          </a:p>
          <a:p>
            <a:pPr algn="ctr"/>
            <a:endParaRPr lang="hr-HR" sz="2400"/>
          </a:p>
          <a:p>
            <a:pPr algn="ctr"/>
            <a:r>
              <a:rPr lang="hr-HR" sz="2400"/>
              <a:t>Who helps you?</a:t>
            </a:r>
          </a:p>
          <a:p>
            <a:pPr algn="ctr"/>
            <a:r>
              <a:rPr lang="hr-HR" sz="2400" i="1"/>
              <a:t>Tko ti pomaže?</a:t>
            </a:r>
          </a:p>
        </p:txBody>
      </p:sp>
      <p:sp>
        <p:nvSpPr>
          <p:cNvPr id="5" name="Pravokutnik 4">
            <a:extLst>
              <a:ext uri="{FF2B5EF4-FFF2-40B4-BE49-F238E27FC236}">
                <a16:creationId xmlns:a16="http://schemas.microsoft.com/office/drawing/2014/main" id="{D37EFCFF-F3AA-4C2A-9937-C57DC7CB3416}"/>
              </a:ext>
            </a:extLst>
          </p:cNvPr>
          <p:cNvSpPr/>
          <p:nvPr/>
        </p:nvSpPr>
        <p:spPr>
          <a:xfrm>
            <a:off x="1527243" y="1322961"/>
            <a:ext cx="8696527" cy="3774333"/>
          </a:xfrm>
          <a:prstGeom prst="rect">
            <a:avLst/>
          </a:prstGeom>
          <a:noFill/>
          <a:ln w="2857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34452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0D413769-F787-4771-A678-8DB117A92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32" y="0"/>
            <a:ext cx="5159449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2E03AA0F-105E-4833-AB23-A04BCD8E4F1B}"/>
              </a:ext>
            </a:extLst>
          </p:cNvPr>
          <p:cNvSpPr txBox="1"/>
          <p:nvPr/>
        </p:nvSpPr>
        <p:spPr>
          <a:xfrm>
            <a:off x="6096000" y="350196"/>
            <a:ext cx="5548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book at page 118.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8ADEDE70-F691-43A2-839C-BB3571CD55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970" y="1006413"/>
            <a:ext cx="11115675" cy="1990725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8864DB2C-7268-4FD3-8DCE-7D36CD2E502C}"/>
              </a:ext>
            </a:extLst>
          </p:cNvPr>
          <p:cNvSpPr txBox="1"/>
          <p:nvPr/>
        </p:nvSpPr>
        <p:spPr>
          <a:xfrm>
            <a:off x="680936" y="447472"/>
            <a:ext cx="10350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Bi li bio dobar vlasnik kućnih ljubimaca? Odgovori na pitanja u bilježnicu.</a:t>
            </a:r>
          </a:p>
        </p:txBody>
      </p:sp>
      <p:pic>
        <p:nvPicPr>
          <p:cNvPr id="11" name="Slika 10">
            <a:extLst>
              <a:ext uri="{FF2B5EF4-FFF2-40B4-BE49-F238E27FC236}">
                <a16:creationId xmlns:a16="http://schemas.microsoft.com/office/drawing/2014/main" id="{7D61468C-58CB-40EE-9056-EB7D3840A9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726" y="3688404"/>
            <a:ext cx="8454790" cy="2944256"/>
          </a:xfrm>
          <a:prstGeom prst="rect">
            <a:avLst/>
          </a:prstGeom>
        </p:spPr>
      </p:pic>
      <p:sp>
        <p:nvSpPr>
          <p:cNvPr id="12" name="TekstniOkvir 11">
            <a:extLst>
              <a:ext uri="{FF2B5EF4-FFF2-40B4-BE49-F238E27FC236}">
                <a16:creationId xmlns:a16="http://schemas.microsoft.com/office/drawing/2014/main" id="{CB2CF64B-D1D3-430C-A2E1-FDB481C845D3}"/>
              </a:ext>
            </a:extLst>
          </p:cNvPr>
          <p:cNvSpPr txBox="1"/>
          <p:nvPr/>
        </p:nvSpPr>
        <p:spPr>
          <a:xfrm>
            <a:off x="447472" y="2997138"/>
            <a:ext cx="10437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workbook at page 81. 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25C34F70-76C6-4B78-B842-6EE419A7C30B}"/>
              </a:ext>
            </a:extLst>
          </p:cNvPr>
          <p:cNvSpPr txBox="1"/>
          <p:nvPr/>
        </p:nvSpPr>
        <p:spPr>
          <a:xfrm>
            <a:off x="588726" y="2997138"/>
            <a:ext cx="112206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Vrijede li ove rečenice za tebe? Napiši T (točno) ili F (netočno) na crte.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6FD96569-6F73-4644-B167-4829A9989FEA}"/>
              </a:ext>
            </a:extLst>
          </p:cNvPr>
          <p:cNvSpPr txBox="1"/>
          <p:nvPr/>
        </p:nvSpPr>
        <p:spPr>
          <a:xfrm>
            <a:off x="9147998" y="3729238"/>
            <a:ext cx="29240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i="1"/>
              <a:t>Usporedi odgovore sa svojim prijateljem. 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57581557-3909-4C72-BF29-97B16943D0DD}"/>
              </a:ext>
            </a:extLst>
          </p:cNvPr>
          <p:cNvSpPr txBox="1"/>
          <p:nvPr/>
        </p:nvSpPr>
        <p:spPr>
          <a:xfrm>
            <a:off x="8816283" y="4806338"/>
            <a:ext cx="33219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i="1"/>
              <a:t>Ukoliko si ove zadatke rješavao u grupi, svaka grupa daje razredu kratki izvjeđtaj o svom radu – </a:t>
            </a:r>
            <a:r>
              <a:rPr lang="hr-HR" sz="2000"/>
              <a:t>Would students in your group be good pet owners?</a:t>
            </a:r>
          </a:p>
        </p:txBody>
      </p:sp>
    </p:spTree>
    <p:extLst>
      <p:ext uri="{BB962C8B-B14F-4D97-AF65-F5344CB8AC3E}">
        <p14:creationId xmlns:p14="http://schemas.microsoft.com/office/powerpoint/2010/main" val="1878474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  <p:bldP spid="12" grpId="0"/>
      <p:bldP spid="12" grpId="1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836D3CFB-7A8E-44BD-9E30-A97875298647}"/>
              </a:ext>
            </a:extLst>
          </p:cNvPr>
          <p:cNvSpPr txBox="1"/>
          <p:nvPr/>
        </p:nvSpPr>
        <p:spPr>
          <a:xfrm>
            <a:off x="8261368" y="297375"/>
            <a:ext cx="3414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Go back to your book (page 118).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E4340E0C-3CE7-4069-BC24-40E6DCC77D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1450"/>
            <a:ext cx="8048625" cy="6515100"/>
          </a:xfrm>
          <a:prstGeom prst="rect">
            <a:avLst/>
          </a:prstGeom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806E52E9-9E71-4EDB-9DDF-B3798B882102}"/>
              </a:ext>
            </a:extLst>
          </p:cNvPr>
          <p:cNvSpPr txBox="1"/>
          <p:nvPr/>
        </p:nvSpPr>
        <p:spPr>
          <a:xfrm>
            <a:off x="8261368" y="297375"/>
            <a:ext cx="3414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U paru opiši fotografije i odgovori na pitanja ispod njih.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DE90ED36-EBA7-41B5-9DA0-F0D9672D92DF}"/>
              </a:ext>
            </a:extLst>
          </p:cNvPr>
          <p:cNvSpPr txBox="1"/>
          <p:nvPr/>
        </p:nvSpPr>
        <p:spPr>
          <a:xfrm>
            <a:off x="8331706" y="1808704"/>
            <a:ext cx="334448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Work in pairs. Imagine that you and your friend live together. Would you have a pet or not? Which pet would be the best for you and why?</a:t>
            </a:r>
          </a:p>
          <a:p>
            <a:endParaRPr lang="hr-HR" sz="2400"/>
          </a:p>
          <a:p>
            <a:r>
              <a:rPr lang="hr-HR" sz="2400" i="1"/>
              <a:t>Rad u paru. Zamisli da ti i tvoj prijatelj živite zajedno. Biste li imali kućnog ljubimca ili ne? Koji bi kućni ljubimac bio najbolji za vas i zašto?</a:t>
            </a:r>
          </a:p>
        </p:txBody>
      </p:sp>
    </p:spTree>
    <p:extLst>
      <p:ext uri="{BB962C8B-B14F-4D97-AF65-F5344CB8AC3E}">
        <p14:creationId xmlns:p14="http://schemas.microsoft.com/office/powerpoint/2010/main" val="1622524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69730DA8-05BB-4323-B235-097C13E4CE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710" y="195262"/>
            <a:ext cx="7219950" cy="6467475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731CA71A-B3A9-4073-BE4E-AE2521DE14F4}"/>
              </a:ext>
            </a:extLst>
          </p:cNvPr>
          <p:cNvSpPr txBox="1"/>
          <p:nvPr/>
        </p:nvSpPr>
        <p:spPr>
          <a:xfrm>
            <a:off x="7697037" y="241160"/>
            <a:ext cx="40896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Go back to your workbook (page 81).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8356DB40-F3FA-424F-BD4B-640E8161D73E}"/>
              </a:ext>
            </a:extLst>
          </p:cNvPr>
          <p:cNvSpPr txBox="1"/>
          <p:nvPr/>
        </p:nvSpPr>
        <p:spPr>
          <a:xfrm>
            <a:off x="7556360" y="1537398"/>
            <a:ext cx="44212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Odaberi tri prijatelja koji imaju različite kućne ljubimce i postavi im sljedeća pitanja. Zapiši odgovore u tablicu.</a:t>
            </a:r>
          </a:p>
        </p:txBody>
      </p:sp>
    </p:spTree>
    <p:extLst>
      <p:ext uri="{BB962C8B-B14F-4D97-AF65-F5344CB8AC3E}">
        <p14:creationId xmlns:p14="http://schemas.microsoft.com/office/powerpoint/2010/main" val="852509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A06393D1-7045-4565-BE7D-C20F0645AD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4443" y="1459419"/>
            <a:ext cx="8782050" cy="219075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C20CECE2-26C4-4760-92AD-B7472F14F542}"/>
              </a:ext>
            </a:extLst>
          </p:cNvPr>
          <p:cNvSpPr txBox="1"/>
          <p:nvPr/>
        </p:nvSpPr>
        <p:spPr>
          <a:xfrm>
            <a:off x="604575" y="3959051"/>
            <a:ext cx="10982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Napiši izvještaj. Koristeći informacije iz tablice iz 2. zadatka (str.81) dovrši rečenice.</a:t>
            </a:r>
          </a:p>
        </p:txBody>
      </p:sp>
    </p:spTree>
    <p:extLst>
      <p:ext uri="{BB962C8B-B14F-4D97-AF65-F5344CB8AC3E}">
        <p14:creationId xmlns:p14="http://schemas.microsoft.com/office/powerpoint/2010/main" val="203310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9125E942-EE9D-4205-B311-FC05DBFD2D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477982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C14241FE-4810-4039-9688-0D8B02CE8F75}"/>
              </a:ext>
            </a:extLst>
          </p:cNvPr>
          <p:cNvSpPr txBox="1"/>
          <p:nvPr/>
        </p:nvSpPr>
        <p:spPr>
          <a:xfrm>
            <a:off x="6772589" y="777239"/>
            <a:ext cx="46724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Dovrši rečenice i opiši svog kućnog ljubimca (stvarnog ili izmišljenog).</a:t>
            </a:r>
          </a:p>
        </p:txBody>
      </p:sp>
    </p:spTree>
    <p:extLst>
      <p:ext uri="{BB962C8B-B14F-4D97-AF65-F5344CB8AC3E}">
        <p14:creationId xmlns:p14="http://schemas.microsoft.com/office/powerpoint/2010/main" val="520287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niOkvir 4">
            <a:extLst>
              <a:ext uri="{FF2B5EF4-FFF2-40B4-BE49-F238E27FC236}">
                <a16:creationId xmlns:a16="http://schemas.microsoft.com/office/drawing/2014/main" id="{B9B0D469-D741-4182-B5ED-9E27107ACF2E}"/>
              </a:ext>
            </a:extLst>
          </p:cNvPr>
          <p:cNvSpPr txBox="1"/>
          <p:nvPr/>
        </p:nvSpPr>
        <p:spPr>
          <a:xfrm>
            <a:off x="1525341" y="1871111"/>
            <a:ext cx="97489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400" b="1">
                <a:hlinkClick r:id="rId2"/>
              </a:rPr>
              <a:t>https://wordwall.net/resource/261680/great-pet-dilemma-discussion-time</a:t>
            </a:r>
            <a:r>
              <a:rPr lang="hr-HR" sz="2400" b="1"/>
              <a:t> </a:t>
            </a:r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5144CBAC-F207-4A6B-AC94-3D55E6848652}"/>
              </a:ext>
            </a:extLst>
          </p:cNvPr>
          <p:cNvSpPr txBox="1"/>
          <p:nvPr/>
        </p:nvSpPr>
        <p:spPr>
          <a:xfrm>
            <a:off x="582804" y="301451"/>
            <a:ext cx="109225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/>
              <a:t>LET’S REVISE!</a:t>
            </a:r>
          </a:p>
          <a:p>
            <a:endParaRPr lang="hr-HR" sz="2400"/>
          </a:p>
          <a:p>
            <a:pPr algn="ctr"/>
            <a:r>
              <a:rPr lang="hr-HR" sz="2400"/>
              <a:t>Click on the following link and sort out the animals.</a:t>
            </a:r>
          </a:p>
          <a:p>
            <a:pPr algn="ctr"/>
            <a:r>
              <a:rPr lang="hr-HR" sz="2400" i="1"/>
              <a:t>Otvori sljedeću poveznicu i razvrstaj životinje.</a:t>
            </a:r>
          </a:p>
        </p:txBody>
      </p:sp>
      <p:pic>
        <p:nvPicPr>
          <p:cNvPr id="7" name="Picture 2" descr="Vidi izvornu sliku">
            <a:hlinkClick r:id="rId3"/>
            <a:extLst>
              <a:ext uri="{FF2B5EF4-FFF2-40B4-BE49-F238E27FC236}">
                <a16:creationId xmlns:a16="http://schemas.microsoft.com/office/drawing/2014/main" id="{2F4C9B71-1398-44AA-9018-5D1E9EA780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827" y="2641034"/>
            <a:ext cx="2090954" cy="104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38DCFB33-97DC-4909-9E4D-379B1A0303C3}"/>
              </a:ext>
            </a:extLst>
          </p:cNvPr>
          <p:cNvSpPr txBox="1"/>
          <p:nvPr/>
        </p:nvSpPr>
        <p:spPr>
          <a:xfrm>
            <a:off x="1065849" y="3694227"/>
            <a:ext cx="9748911" cy="221599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400" dirty="0"/>
              <a:t>Klikni na sljedeću poveznicu i </a:t>
            </a:r>
            <a:r>
              <a:rPr lang="hr-HR" sz="2400"/>
              <a:t>odaberi SELF CHECK.</a:t>
            </a:r>
            <a:endParaRPr lang="hr-HR" sz="2400" dirty="0"/>
          </a:p>
          <a:p>
            <a:pPr algn="ctr"/>
            <a:endParaRPr lang="hr-HR" sz="2400" dirty="0"/>
          </a:p>
          <a:p>
            <a:pPr algn="ctr"/>
            <a:r>
              <a:rPr lang="hr-HR" sz="2400" b="1">
                <a:hlinkClick r:id="rId5"/>
              </a:rPr>
              <a:t>https://www.e-sfera.hr/dodatni-digitalni-sadrzaji/d7ad89b6-fe3e-49c5-a63a-d252aa8fe9c3/</a:t>
            </a:r>
            <a:r>
              <a:rPr lang="hr-HR" sz="2400" b="1"/>
              <a:t> </a:t>
            </a:r>
          </a:p>
          <a:p>
            <a:pPr algn="ctr"/>
            <a:r>
              <a:rPr lang="hr-HR" b="1"/>
              <a:t> </a:t>
            </a:r>
          </a:p>
          <a:p>
            <a:pPr algn="ctr"/>
            <a:r>
              <a:rPr lang="hr-HR" sz="2400"/>
              <a:t>Utvrdi gradivo ove lekcije i riješi pripadajuće zadatke.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3014159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D48B537C-D160-4DBE-B8AC-9F146AF1AA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135" y="822282"/>
            <a:ext cx="2090954" cy="104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5">
            <a:extLst>
              <a:ext uri="{FF2B5EF4-FFF2-40B4-BE49-F238E27FC236}">
                <a16:creationId xmlns:a16="http://schemas.microsoft.com/office/drawing/2014/main" id="{DB8FC363-118D-47AA-BB30-435CF07ABE1A}"/>
              </a:ext>
            </a:extLst>
          </p:cNvPr>
          <p:cNvSpPr txBox="1"/>
          <p:nvPr/>
        </p:nvSpPr>
        <p:spPr>
          <a:xfrm>
            <a:off x="814640" y="2106588"/>
            <a:ext cx="9748911" cy="323165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400" dirty="0"/>
              <a:t>Klikni na sljedeću poveznicu i </a:t>
            </a:r>
            <a:r>
              <a:rPr lang="hr-HR" sz="2400"/>
              <a:t>odaberi LEARN MORE.</a:t>
            </a:r>
            <a:endParaRPr lang="hr-HR" sz="2400" dirty="0"/>
          </a:p>
          <a:p>
            <a:pPr algn="ctr"/>
            <a:endParaRPr lang="hr-HR" sz="2400" dirty="0"/>
          </a:p>
          <a:p>
            <a:pPr algn="ctr"/>
            <a:r>
              <a:rPr lang="hr-HR" sz="2400" b="1">
                <a:hlinkClick r:id="rId4"/>
              </a:rPr>
              <a:t>https://www.e-sfera.hr/dodatni-digitalni-sadrzaji/d7ad89b6-fe3e-49c5-a63a-d252aa8fe9c3/</a:t>
            </a:r>
            <a:r>
              <a:rPr lang="hr-HR" sz="2400" b="1"/>
              <a:t> </a:t>
            </a:r>
          </a:p>
          <a:p>
            <a:pPr algn="ctr"/>
            <a:r>
              <a:rPr lang="hr-HR" b="1"/>
              <a:t> </a:t>
            </a:r>
          </a:p>
          <a:p>
            <a:pPr algn="ctr" fontAlgn="t"/>
            <a:r>
              <a:rPr lang="en-US" sz="2400" b="1"/>
              <a:t>How to choose a pet</a:t>
            </a:r>
            <a:endParaRPr lang="hr-HR" sz="2400" b="1"/>
          </a:p>
          <a:p>
            <a:pPr algn="ctr" fontAlgn="t"/>
            <a:endParaRPr lang="en-US" sz="2400" b="1"/>
          </a:p>
          <a:p>
            <a:pPr algn="ctr"/>
            <a:r>
              <a:rPr lang="hr-HR" sz="2400"/>
              <a:t>Pročitaj tekst i riješi pripadajuće zadatke.</a:t>
            </a:r>
            <a:br>
              <a:rPr lang="en-US"/>
            </a:br>
            <a:endParaRPr lang="hr-HR" b="1"/>
          </a:p>
        </p:txBody>
      </p:sp>
    </p:spTree>
    <p:extLst>
      <p:ext uri="{BB962C8B-B14F-4D97-AF65-F5344CB8AC3E}">
        <p14:creationId xmlns:p14="http://schemas.microsoft.com/office/powerpoint/2010/main" val="3335069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5721</TotalTime>
  <Words>367</Words>
  <Application>Microsoft Office PowerPoint</Application>
  <PresentationFormat>Široki zaslon</PresentationFormat>
  <Paragraphs>43</Paragraphs>
  <Slides>9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UNIT 7:  On top of the world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310</cp:revision>
  <dcterms:created xsi:type="dcterms:W3CDTF">2020-09-19T11:02:00Z</dcterms:created>
  <dcterms:modified xsi:type="dcterms:W3CDTF">2021-05-16T11:52:35Z</dcterms:modified>
</cp:coreProperties>
</file>